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9" r:id="rId12"/>
    <p:sldId id="271" r:id="rId13"/>
    <p:sldId id="263" r:id="rId14"/>
    <p:sldId id="270" r:id="rId15"/>
    <p:sldId id="264" r:id="rId1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6E735-08C6-49AB-B36C-771485C87AE6}" v="4" dt="2025-08-07T19:40:27.696"/>
    <p1510:client id="{82CFC3A2-BDFF-4534-9A77-E4850A368FE3}" v="14" dt="2025-08-07T19:24:55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10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tam Pradeep" userId="595917f44aa1db1e" providerId="LiveId" clId="{4FC6E735-08C6-49AB-B36C-771485C87AE6}"/>
    <pc:docChg chg="undo custSel modSld">
      <pc:chgData name="Gautam Pradeep" userId="595917f44aa1db1e" providerId="LiveId" clId="{4FC6E735-08C6-49AB-B36C-771485C87AE6}" dt="2025-08-07T19:40:27.696" v="5"/>
      <pc:docMkLst>
        <pc:docMk/>
      </pc:docMkLst>
      <pc:sldChg chg="modSp mod">
        <pc:chgData name="Gautam Pradeep" userId="595917f44aa1db1e" providerId="LiveId" clId="{4FC6E735-08C6-49AB-B36C-771485C87AE6}" dt="2025-08-07T19:40:27.696" v="5"/>
        <pc:sldMkLst>
          <pc:docMk/>
          <pc:sldMk cId="3938122428" sldId="270"/>
        </pc:sldMkLst>
        <pc:spChg chg="mod">
          <ac:chgData name="Gautam Pradeep" userId="595917f44aa1db1e" providerId="LiveId" clId="{4FC6E735-08C6-49AB-B36C-771485C87AE6}" dt="2025-08-07T19:40:27.696" v="5"/>
          <ac:spMkLst>
            <pc:docMk/>
            <pc:sldMk cId="3938122428" sldId="270"/>
            <ac:spMk id="6" creationId="{2E78DFE9-65F1-26EA-37A2-15E63616DD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06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WasteWise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An Agentic AI for Smart Waste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2">
                    <a:lumMod val="50000"/>
                  </a:schemeClr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Presented by: Team :</a:t>
            </a:r>
            <a:r>
              <a:rPr lang="en-US" sz="1750" dirty="0">
                <a:solidFill>
                  <a:srgbClr val="FF0000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Bahnschrift" panose="020B0502040204020203" pitchFamily="34" charset="0"/>
                <a:ea typeface="Inter" pitchFamily="34" charset="-122"/>
                <a:cs typeface="Inter" pitchFamily="34" charset="-120"/>
              </a:rPr>
              <a:t>MAVERICS</a:t>
            </a:r>
            <a:endParaRPr lang="en-US" sz="3200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334836"/>
            <a:ext cx="7556421" cy="105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/>
              <a:t>A project for the AI Summer Certification Program  :</a:t>
            </a:r>
          </a:p>
          <a:p>
            <a:pPr>
              <a:lnSpc>
                <a:spcPts val="2850"/>
              </a:lnSpc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FF0000"/>
                </a:solidFill>
              </a:rPr>
              <a:t>From Learner to Builder: Become an AI Agent Architect</a:t>
            </a:r>
            <a:r>
              <a:rPr lang="en-US" sz="2000" dirty="0"/>
              <a:t>.</a:t>
            </a:r>
          </a:p>
        </p:txBody>
      </p:sp>
      <p:pic>
        <p:nvPicPr>
          <p:cNvPr id="6" name="Image 0">
            <a:extLst>
              <a:ext uri="{FF2B5EF4-FFF2-40B4-BE49-F238E27FC236}">
                <a16:creationId xmlns:a16="http://schemas.microsoft.com/office/drawing/2014/main" id="{BCEAA000-985A-AA3B-D0C8-B4124643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744A357-AC6F-29DD-3D69-FADE9600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6" r="14120"/>
          <a:stretch>
            <a:fillRect/>
          </a:stretch>
        </p:blipFill>
        <p:spPr>
          <a:xfrm>
            <a:off x="1075621" y="281940"/>
            <a:ext cx="5474369" cy="7627620"/>
          </a:xfrm>
          <a:prstGeom prst="rect">
            <a:avLst/>
          </a:prstGeom>
        </p:spPr>
      </p:pic>
      <p:pic>
        <p:nvPicPr>
          <p:cNvPr id="3" name="Image 1">
            <a:extLst>
              <a:ext uri="{FF2B5EF4-FFF2-40B4-BE49-F238E27FC236}">
                <a16:creationId xmlns:a16="http://schemas.microsoft.com/office/drawing/2014/main" id="{C82216EC-085C-594D-7471-5C44CD599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7506"/>
          <a:stretch>
            <a:fillRect/>
          </a:stretch>
        </p:blipFill>
        <p:spPr>
          <a:xfrm>
            <a:off x="7555830" y="281940"/>
            <a:ext cx="6436895" cy="766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3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19ECF3-8D89-BFB9-FA34-50534F84D25A}"/>
              </a:ext>
            </a:extLst>
          </p:cNvPr>
          <p:cNvSpPr txBox="1"/>
          <p:nvPr/>
        </p:nvSpPr>
        <p:spPr>
          <a:xfrm>
            <a:off x="680224" y="146532"/>
            <a:ext cx="7315200" cy="643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050"/>
              </a:lnSpc>
              <a:buNone/>
            </a:pPr>
            <a:r>
              <a:rPr lang="en-US" u="sng" dirty="0">
                <a:latin typeface="Arial Black" panose="020B0A04020102020204" pitchFamily="34" charset="0"/>
              </a:rPr>
              <a:t>Mail Feedback (using </a:t>
            </a:r>
            <a:r>
              <a:rPr lang="en-US" u="sng" dirty="0" err="1">
                <a:latin typeface="Arial Black" panose="020B0A04020102020204" pitchFamily="34" charset="0"/>
              </a:rPr>
              <a:t>relay.app</a:t>
            </a:r>
            <a:r>
              <a:rPr lang="en-US" u="sng" dirty="0">
                <a:latin typeface="Arial Black" panose="020B0A04020102020204" pitchFamily="34" charset="0"/>
              </a:rPr>
              <a:t>)</a:t>
            </a:r>
            <a:endParaRPr lang="en-US" sz="1800" u="sng" dirty="0">
              <a:latin typeface="Arial Black" panose="020B0A04020102020204" pitchFamily="34" charset="0"/>
            </a:endParaRPr>
          </a:p>
        </p:txBody>
      </p:sp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F6990C23-B1B8-D102-39CA-80B74F2F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64" y="1370180"/>
            <a:ext cx="11542256" cy="6285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0AA2C-AD15-C1DE-C3F6-A0BD9FB820E5}"/>
              </a:ext>
            </a:extLst>
          </p:cNvPr>
          <p:cNvSpPr txBox="1"/>
          <p:nvPr/>
        </p:nvSpPr>
        <p:spPr>
          <a:xfrm>
            <a:off x="680224" y="849342"/>
            <a:ext cx="201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Aptos Display" panose="020B0004020202020204" pitchFamily="34" charset="0"/>
              </a:rPr>
              <a:t>MIXED WASTE</a:t>
            </a:r>
            <a:endParaRPr lang="en-IN" sz="2400" u="sng" dirty="0">
              <a:solidFill>
                <a:srgbClr val="FF0000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97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C00E-68C0-EEF1-328B-F0D8E5849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A05A4-0F91-11BA-D768-9BC64A9549DF}"/>
              </a:ext>
            </a:extLst>
          </p:cNvPr>
          <p:cNvSpPr txBox="1"/>
          <p:nvPr/>
        </p:nvSpPr>
        <p:spPr>
          <a:xfrm>
            <a:off x="680224" y="146532"/>
            <a:ext cx="7315200" cy="643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050"/>
              </a:lnSpc>
              <a:buNone/>
            </a:pPr>
            <a:r>
              <a:rPr lang="en-US" u="sng" dirty="0">
                <a:latin typeface="Arial Black" panose="020B0A04020102020204" pitchFamily="34" charset="0"/>
              </a:rPr>
              <a:t>Mail Feedback (using </a:t>
            </a:r>
            <a:r>
              <a:rPr lang="en-US" u="sng" dirty="0" err="1">
                <a:latin typeface="Arial Black" panose="020B0A04020102020204" pitchFamily="34" charset="0"/>
              </a:rPr>
              <a:t>relay.app</a:t>
            </a:r>
            <a:r>
              <a:rPr lang="en-US" u="sng" dirty="0">
                <a:latin typeface="Arial Black" panose="020B0A04020102020204" pitchFamily="34" charset="0"/>
              </a:rPr>
              <a:t>)</a:t>
            </a:r>
            <a:endParaRPr lang="en-US" sz="1800" u="sng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4BADF-35F3-4C81-16EC-DBB5E942D6AD}"/>
              </a:ext>
            </a:extLst>
          </p:cNvPr>
          <p:cNvSpPr txBox="1"/>
          <p:nvPr/>
        </p:nvSpPr>
        <p:spPr>
          <a:xfrm>
            <a:off x="680224" y="849342"/>
            <a:ext cx="137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Aptos Display" panose="020B0004020202020204" pitchFamily="34" charset="0"/>
              </a:rPr>
              <a:t>E-WASTE</a:t>
            </a:r>
            <a:endParaRPr lang="en-IN" sz="2400" u="sng" dirty="0">
              <a:solidFill>
                <a:srgbClr val="FF0000"/>
              </a:solidFill>
              <a:latin typeface="Aptos Display" panose="020B0004020202020204" pitchFamily="34" charset="0"/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D5368420-5096-AFD8-8DC4-14DBCF1DA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24" y="1370179"/>
            <a:ext cx="11677191" cy="61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1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2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513" y="383738"/>
            <a:ext cx="6052304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Transformative Impact &amp; Scalability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88513" y="1029176"/>
            <a:ext cx="8166973" cy="1600676"/>
          </a:xfrm>
          <a:prstGeom prst="roundRect">
            <a:avLst>
              <a:gd name="adj" fmla="val 36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2"/>
          <p:cNvSpPr/>
          <p:nvPr/>
        </p:nvSpPr>
        <p:spPr>
          <a:xfrm>
            <a:off x="635675" y="1176337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08" y="1267897"/>
            <a:ext cx="188357" cy="2355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5675" y="1734503"/>
            <a:ext cx="2353032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b="1" dirty="0"/>
              <a:t>Automated Efficiency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35675" y="2036207"/>
            <a:ext cx="7872651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050" dirty="0" err="1"/>
              <a:t>WasteWise</a:t>
            </a:r>
            <a:r>
              <a:rPr lang="en-US" sz="1050" dirty="0"/>
              <a:t>  replaces slow, manual sorting with an instant, agent-driven workflow. From image upload to the final treatment protocol, the entire process is automated, making proper waste management accessible and highly efficient for everyone.</a:t>
            </a:r>
          </a:p>
        </p:txBody>
      </p:sp>
      <p:sp>
        <p:nvSpPr>
          <p:cNvPr id="9" name="Shape 5"/>
          <p:cNvSpPr/>
          <p:nvPr/>
        </p:nvSpPr>
        <p:spPr>
          <a:xfrm>
            <a:off x="488513" y="2769394"/>
            <a:ext cx="8166973" cy="1600676"/>
          </a:xfrm>
          <a:prstGeom prst="roundRect">
            <a:avLst>
              <a:gd name="adj" fmla="val 36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35675" y="2916555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08" y="3008114"/>
            <a:ext cx="188357" cy="2355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5675" y="3474720"/>
            <a:ext cx="175557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Data-Driven Insights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35675" y="3776424"/>
            <a:ext cx="7872651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The system gathers invaluable real-world data on user waste habits and segregation quality through the </a:t>
            </a:r>
            <a:r>
              <a:rPr lang="en-US" sz="1050" b="1" dirty="0"/>
              <a:t>Honor Score</a:t>
            </a:r>
            <a:r>
              <a:rPr lang="en-US" sz="1050" dirty="0"/>
              <a:t>. This information can empower municipal planning, inform targeted educational campaigns, and measure the effectiveness of sustainability initiatives.</a:t>
            </a:r>
          </a:p>
        </p:txBody>
      </p:sp>
      <p:sp>
        <p:nvSpPr>
          <p:cNvPr id="14" name="Shape 9"/>
          <p:cNvSpPr/>
          <p:nvPr/>
        </p:nvSpPr>
        <p:spPr>
          <a:xfrm>
            <a:off x="488513" y="4509611"/>
            <a:ext cx="8166973" cy="1600676"/>
          </a:xfrm>
          <a:prstGeom prst="roundRect">
            <a:avLst>
              <a:gd name="adj" fmla="val 36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35675" y="4656773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08" y="4748332"/>
            <a:ext cx="188357" cy="23550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5675" y="5214938"/>
            <a:ext cx="215562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Continuous Improvement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35675" y="5516642"/>
            <a:ext cx="7872651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 is designed for continuous learning, constantly improving its accuracy and relevance with new data inputs, ensuring long-term effectiveness.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488513" y="6249829"/>
            <a:ext cx="8166973" cy="1600676"/>
          </a:xfrm>
          <a:prstGeom prst="roundRect">
            <a:avLst>
              <a:gd name="adj" fmla="val 36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635675" y="6396990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08" y="6488549"/>
            <a:ext cx="188357" cy="23550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5675" y="6908075"/>
            <a:ext cx="1744623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Solution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35673" y="7105522"/>
            <a:ext cx="7872651" cy="90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Built with a modern stack including </a:t>
            </a:r>
            <a:r>
              <a:rPr lang="en-US" sz="1050" b="1" dirty="0" err="1"/>
              <a:t>Streamlit</a:t>
            </a:r>
            <a:r>
              <a:rPr lang="en-US" sz="1050" dirty="0"/>
              <a:t> and </a:t>
            </a:r>
            <a:r>
              <a:rPr lang="en-US" sz="1050" b="1" dirty="0"/>
              <a:t>MongoDB</a:t>
            </a:r>
            <a:r>
              <a:rPr lang="en-US" sz="1050" dirty="0"/>
              <a:t>, </a:t>
            </a:r>
            <a:r>
              <a:rPr lang="en-US" sz="1050" dirty="0" err="1"/>
              <a:t>WasteWise</a:t>
            </a:r>
            <a:r>
              <a:rPr lang="en-US" sz="1050" dirty="0"/>
              <a:t> is inherently scalable. Its unique user engagement loop, powered by </a:t>
            </a:r>
            <a:r>
              <a:rPr lang="en-US" sz="1050" b="1" dirty="0" err="1"/>
              <a:t>Relay.app</a:t>
            </a:r>
            <a:r>
              <a:rPr lang="en-US" sz="1050" dirty="0"/>
              <a:t>, allows it to be easily integrated into community portals, educational platforms, or corporate wellness programs to promote sustainable habits.</a:t>
            </a:r>
            <a:endParaRPr lang="en-US" sz="105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21206-A52A-21E1-839B-570245DB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56478"/>
            <a:ext cx="14630399" cy="8486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9E7C3-5E05-4A5E-F221-9AE2B297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12" b="93206"/>
          <a:stretch>
            <a:fillRect/>
          </a:stretch>
        </p:blipFill>
        <p:spPr>
          <a:xfrm>
            <a:off x="1722120" y="6281482"/>
            <a:ext cx="11003280" cy="576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8DFE9-65F1-26EA-37A2-15E63616DD14}"/>
              </a:ext>
            </a:extLst>
          </p:cNvPr>
          <p:cNvSpPr txBox="1"/>
          <p:nvPr/>
        </p:nvSpPr>
        <p:spPr>
          <a:xfrm>
            <a:off x="2346960" y="6273225"/>
            <a:ext cx="1037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https://github.com/THE-MAVERICS/Waste_Wise.git</a:t>
            </a:r>
            <a:endParaRPr lang="en-IN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2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92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012" y="3066336"/>
            <a:ext cx="6900148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Horizons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9012" y="3950375"/>
            <a:ext cx="13292376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WasteWise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successfully demonstrates the transformative power of agentic AI in tackling complex, real-world environmental challenges. By orchestrating a cooperative system of specialized agents, we have forged a solution that is not only technically proficient but also engaging and impactful.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69012" y="5273754"/>
            <a:ext cx="2867144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69012" y="5823228"/>
            <a:ext cx="6413063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Agentic AI provides a powerful framework for complex problem-solving.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69012" y="6501527"/>
            <a:ext cx="6413063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 significantly enhances user engagement in environmental initiatives.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69012" y="7179826"/>
            <a:ext cx="6413063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cloud infrastructure is crucial for real-world impact.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55944" y="5273754"/>
            <a:ext cx="2867144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Work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7555944" y="5823228"/>
            <a:ext cx="6413063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full-fledged mobile application for broader accessibility.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55944" y="6195774"/>
            <a:ext cx="6413063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local municipal services for location-specific disposal advice.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55944" y="6874073"/>
            <a:ext cx="6413063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the Honor Score system with leaderboards and real-world rewards to foster community participation.</a:t>
            </a: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E2707-45BA-A67D-CBC0-61CA462F33BC}"/>
              </a:ext>
            </a:extLst>
          </p:cNvPr>
          <p:cNvSpPr/>
          <p:nvPr/>
        </p:nvSpPr>
        <p:spPr>
          <a:xfrm>
            <a:off x="12756995" y="7638096"/>
            <a:ext cx="1795346" cy="5257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22" y="423384"/>
            <a:ext cx="5954078" cy="72917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125" y="514350"/>
            <a:ext cx="7834551" cy="116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Global Waste Crisis: A Call to Action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421636" y="2031204"/>
            <a:ext cx="7554039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societies generate over 2 billion tonnes of municipal solid waste annually, a staggering figure that highlights an urgent global challenge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1125" y="1964055"/>
            <a:ext cx="22860" cy="1019175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141125" y="3193613"/>
            <a:ext cx="3823692" cy="2612588"/>
          </a:xfrm>
          <a:prstGeom prst="roundRect">
            <a:avLst>
              <a:gd name="adj" fmla="val 300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351032" y="3403521"/>
            <a:ext cx="3403878" cy="584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Inefficient Manual Segregation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351032" y="3807976"/>
            <a:ext cx="3403878" cy="149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waste management relies heavily on manual sorting, a process that is inefficient, hazardous for workers, and costly. This leads to alarmingly low recycling rates.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151864" y="3193613"/>
            <a:ext cx="3823811" cy="2612588"/>
          </a:xfrm>
          <a:prstGeom prst="roundRect">
            <a:avLst>
              <a:gd name="adj" fmla="val 300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361771" y="3403521"/>
            <a:ext cx="3116818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Environmental Catastrophe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361771" y="3807976"/>
            <a:ext cx="3403997" cy="149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Improper waste disposal contributes significantly to environmental pollution, contaminating land, water, and air, and accelerating climate change.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41125" y="5993249"/>
            <a:ext cx="7834551" cy="1721882"/>
          </a:xfrm>
          <a:prstGeom prst="roundRect">
            <a:avLst>
              <a:gd name="adj" fmla="val 456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51032" y="6203156"/>
            <a:ext cx="2338268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AI Opportunity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6351032" y="6607612"/>
            <a:ext cx="7414736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an agentic AI framework offers a scalable, non-invasive, and efficient solution to automate waste analysis, improve sorting accuracy, and foster public engagement.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9E1A25-2AC8-EEE9-6E4D-094E0A429BD7}"/>
              </a:ext>
            </a:extLst>
          </p:cNvPr>
          <p:cNvSpPr/>
          <p:nvPr/>
        </p:nvSpPr>
        <p:spPr>
          <a:xfrm>
            <a:off x="12857356" y="7805854"/>
            <a:ext cx="1694985" cy="3137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6390" y="1149329"/>
            <a:ext cx="5191024" cy="28070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5187" y="428387"/>
            <a:ext cx="6036588" cy="486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WasteWise</a:t>
            </a: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Our Vision and Goals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5187" y="1148715"/>
            <a:ext cx="8053626" cy="727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/>
              <a:t>Our project's core objective is to develop and deploy </a:t>
            </a:r>
            <a:r>
              <a:rPr lang="en-US" sz="1400" dirty="0" err="1"/>
              <a:t>WasteWise</a:t>
            </a:r>
            <a:r>
              <a:rPr lang="en-US" sz="1400" dirty="0"/>
              <a:t>, an agentic AI system designed to accurately classify waste from images, identify its components, and incentivize responsible disposal through a gamified scoring system.</a:t>
            </a:r>
          </a:p>
        </p:txBody>
      </p:sp>
      <p:sp>
        <p:nvSpPr>
          <p:cNvPr id="5" name="Text 2"/>
          <p:cNvSpPr/>
          <p:nvPr/>
        </p:nvSpPr>
        <p:spPr>
          <a:xfrm>
            <a:off x="545187" y="2071926"/>
            <a:ext cx="1557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545187" y="2313742"/>
            <a:ext cx="8053626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568336" y="2459505"/>
            <a:ext cx="2991403" cy="452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Gemini-powered Vision Analysis 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45187" y="2774275"/>
            <a:ext cx="8053626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/>
              <a:t>Utilize the Google Gemini model as our core </a:t>
            </a:r>
            <a:r>
              <a:rPr lang="en-US" sz="1400" b="1" dirty="0"/>
              <a:t>Classifier Agent</a:t>
            </a:r>
            <a:r>
              <a:rPr lang="en-US" sz="1400" dirty="0"/>
              <a:t> to perform rapid and accurate vision analysis, categorizing waste from a single user-uploaded image.</a:t>
            </a:r>
          </a:p>
        </p:txBody>
      </p:sp>
      <p:sp>
        <p:nvSpPr>
          <p:cNvPr id="9" name="Text 6"/>
          <p:cNvSpPr/>
          <p:nvPr/>
        </p:nvSpPr>
        <p:spPr>
          <a:xfrm>
            <a:off x="545187" y="3545443"/>
            <a:ext cx="1557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45187" y="3787259"/>
            <a:ext cx="8053626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45187" y="3910846"/>
            <a:ext cx="276689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Agentic Component Identification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5187" y="4247793"/>
            <a:ext cx="8053626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/>
              <a:t>For mixed waste, deploy a specialized </a:t>
            </a:r>
            <a:r>
              <a:rPr lang="en-US" sz="1400" b="1" dirty="0"/>
              <a:t>Separator Agent</a:t>
            </a:r>
            <a:r>
              <a:rPr lang="en-US" sz="1400" dirty="0"/>
              <a:t> to intelligently identify, count, and categorize each item, creating a detailed routing plan for subsequent treatment.</a:t>
            </a:r>
          </a:p>
        </p:txBody>
      </p:sp>
      <p:sp>
        <p:nvSpPr>
          <p:cNvPr id="13" name="Text 10"/>
          <p:cNvSpPr/>
          <p:nvPr/>
        </p:nvSpPr>
        <p:spPr>
          <a:xfrm>
            <a:off x="545187" y="5018961"/>
            <a:ext cx="1557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37356" y="5272229"/>
            <a:ext cx="8053626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503277" y="5371108"/>
            <a:ext cx="4033999" cy="35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Automated Recycling and Treatment Protocol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68336" y="5875170"/>
            <a:ext cx="8053626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/>
              <a:t>Route identified components to dedicated treatment workflows, including a </a:t>
            </a:r>
            <a:r>
              <a:rPr lang="en-US" sz="1400" b="1" dirty="0"/>
              <a:t>Recycling Protocol</a:t>
            </a:r>
            <a:r>
              <a:rPr lang="en-US" sz="1400" dirty="0"/>
              <a:t> for non-biodegradable items and specific protocols for biodegradable and e-waste, ensuring proper simulated handling.</a:t>
            </a:r>
          </a:p>
        </p:txBody>
      </p:sp>
      <p:sp>
        <p:nvSpPr>
          <p:cNvPr id="17" name="Text 14"/>
          <p:cNvSpPr/>
          <p:nvPr/>
        </p:nvSpPr>
        <p:spPr>
          <a:xfrm>
            <a:off x="545187" y="6492478"/>
            <a:ext cx="1557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568336" y="6734294"/>
            <a:ext cx="8053626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545187" y="6857881"/>
            <a:ext cx="3401780" cy="232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Automated User Engagement Loop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45187" y="7194828"/>
            <a:ext cx="8053626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/>
              <a:t>Implement a database-driven "Honor Score" and use </a:t>
            </a:r>
            <a:r>
              <a:rPr lang="en-US" sz="1400" b="1" dirty="0" err="1"/>
              <a:t>Relay.app</a:t>
            </a:r>
            <a:r>
              <a:rPr lang="en-US" sz="1400" dirty="0"/>
              <a:t> to automatically send email confirmations, creating a complete and rewarding feedback loop for the user. Also provide reward for the user based on honor score.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804901-ADF3-1576-C637-934967DF43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76390" y="4114801"/>
            <a:ext cx="5191024" cy="33764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9289CF6-4094-A120-63D4-0B9FCAAB82F7}"/>
              </a:ext>
            </a:extLst>
          </p:cNvPr>
          <p:cNvSpPr/>
          <p:nvPr/>
        </p:nvSpPr>
        <p:spPr>
          <a:xfrm>
            <a:off x="12500659" y="7649629"/>
            <a:ext cx="2002420" cy="498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624" y="143471"/>
            <a:ext cx="6629043" cy="41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Aligning with Global Sustainability Goals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6" y="697707"/>
            <a:ext cx="6680835" cy="61759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7734" y="6937512"/>
            <a:ext cx="430970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SDG 11: Sustainable Cities and Communities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4889" y="7695511"/>
            <a:ext cx="6680835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079" y="697707"/>
            <a:ext cx="6680835" cy="61708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01079" y="6946560"/>
            <a:ext cx="4928949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SDG 12: Responsible Consumption and Production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601079" y="7254431"/>
            <a:ext cx="6469162" cy="62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promoting accurate recycling and proper waste disposal,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WasteWise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encourages sustainable consumption patterns, minimizing environmental impact and maximizing resource efficiency.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286266" y="7225985"/>
            <a:ext cx="7028934" cy="919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WasteWise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proudly supports the United Nations Sustainable Development Goals,</a:t>
            </a:r>
          </a:p>
          <a:p>
            <a:pPr>
              <a:lnSpc>
                <a:spcPts val="1650"/>
              </a:lnSpc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positive change for a healthier planet. A smart and efficient tool for municipal waste management </a:t>
            </a:r>
          </a:p>
          <a:p>
            <a:pPr>
              <a:lnSpc>
                <a:spcPts val="1650"/>
              </a:lnSpc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contributes in providing a cleaner and livable urban environment. 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412A1-EB39-B1D9-A4C3-B9FB99232F32}"/>
              </a:ext>
            </a:extLst>
          </p:cNvPr>
          <p:cNvSpPr/>
          <p:nvPr/>
        </p:nvSpPr>
        <p:spPr>
          <a:xfrm>
            <a:off x="12856012" y="7771306"/>
            <a:ext cx="1751885" cy="4067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6EECBD-B24D-1C7C-4A00-A5293D0E98C1}"/>
              </a:ext>
            </a:extLst>
          </p:cNvPr>
          <p:cNvSpPr/>
          <p:nvPr/>
        </p:nvSpPr>
        <p:spPr>
          <a:xfrm>
            <a:off x="14167604" y="7125629"/>
            <a:ext cx="228620" cy="8484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222" y="642699"/>
            <a:ext cx="8149471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WasteWise's</a:t>
            </a: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Multi-Agent Architecture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303770" y="1568410"/>
            <a:ext cx="22860" cy="6018371"/>
          </a:xfrm>
          <a:prstGeom prst="roundRect">
            <a:avLst>
              <a:gd name="adj" fmla="val 331879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593026" y="1760101"/>
            <a:ext cx="541853" cy="22860"/>
          </a:xfrm>
          <a:prstGeom prst="roundRect">
            <a:avLst>
              <a:gd name="adj" fmla="val 331879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112020" y="1568410"/>
            <a:ext cx="406360" cy="40636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179707" y="1602224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154210" y="1630442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User Input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2222" y="2020967"/>
            <a:ext cx="577988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upload a waste image via a simple interface, initiating the analysis process.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520" y="2843808"/>
            <a:ext cx="541853" cy="22860"/>
          </a:xfrm>
          <a:prstGeom prst="roundRect">
            <a:avLst>
              <a:gd name="adj" fmla="val 331879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112020" y="2652117"/>
            <a:ext cx="406360" cy="40636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179707" y="2685931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8289" y="2714149"/>
            <a:ext cx="2861905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Master Classifier Agent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8289" y="3104674"/>
            <a:ext cx="577988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a high-level classification of the entire scene, setting the context for detailed analysis.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3026" y="3777972"/>
            <a:ext cx="541853" cy="22860"/>
          </a:xfrm>
          <a:prstGeom prst="roundRect">
            <a:avLst>
              <a:gd name="adj" fmla="val 331879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7112020" y="3586282"/>
            <a:ext cx="406360" cy="40636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179707" y="3620095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2769751" y="3648313"/>
            <a:ext cx="3642360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Component Recognition Agent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32222" y="4038838"/>
            <a:ext cx="577988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Employs object detection to identify and localize individual waste items (e.g., plastic bottle, apple core).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520" y="4712137"/>
            <a:ext cx="541853" cy="22860"/>
          </a:xfrm>
          <a:prstGeom prst="roundRect">
            <a:avLst>
              <a:gd name="adj" fmla="val 331879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7112020" y="4520446"/>
            <a:ext cx="406360" cy="40636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179707" y="4554260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8289" y="4582478"/>
            <a:ext cx="3621048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Dispatch &amp; Specialized Agents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8289" y="4973003"/>
            <a:ext cx="577988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components are routed to domain-expert agents: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8218289" y="5370314"/>
            <a:ext cx="577988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Biodegradable Agent (e.g., apple core: suggests composting)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8218289" y="5722501"/>
            <a:ext cx="577988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Recycling Agent (e.g., plastic bottle: confirms recyclability)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8218289" y="6074688"/>
            <a:ext cx="577988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E-Waste Agent (e.g., battery: provides special disposal instructions)</a:t>
            </a: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6593026" y="5958840"/>
            <a:ext cx="541853" cy="22860"/>
          </a:xfrm>
          <a:prstGeom prst="roundRect">
            <a:avLst>
              <a:gd name="adj" fmla="val 331879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6"/>
          <p:cNvSpPr/>
          <p:nvPr/>
        </p:nvSpPr>
        <p:spPr>
          <a:xfrm>
            <a:off x="7112020" y="5767149"/>
            <a:ext cx="406360" cy="40636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7179707" y="5800963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100" dirty="0"/>
          </a:p>
        </p:txBody>
      </p:sp>
      <p:sp>
        <p:nvSpPr>
          <p:cNvPr id="30" name="Text 28"/>
          <p:cNvSpPr/>
          <p:nvPr/>
        </p:nvSpPr>
        <p:spPr>
          <a:xfrm>
            <a:off x="4066342" y="5829181"/>
            <a:ext cx="234576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5. Honor Score Agent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632222" y="6219706"/>
            <a:ext cx="577988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component insights, calculates a user score, and updates their profile in our secure database.</a:t>
            </a: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1F51C1-0286-89B9-3706-B7EB70C8C936}"/>
              </a:ext>
            </a:extLst>
          </p:cNvPr>
          <p:cNvSpPr/>
          <p:nvPr/>
        </p:nvSpPr>
        <p:spPr>
          <a:xfrm>
            <a:off x="12712390" y="7694341"/>
            <a:ext cx="191801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4480"/>
            <a:ext cx="7933492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Modern Technology Stack</a:t>
            </a:r>
            <a:endParaRPr lang="en-US" sz="4300" dirty="0"/>
          </a:p>
        </p:txBody>
      </p:sp>
      <p:sp>
        <p:nvSpPr>
          <p:cNvPr id="12" name="Text 1"/>
          <p:cNvSpPr/>
          <p:nvPr/>
        </p:nvSpPr>
        <p:spPr>
          <a:xfrm>
            <a:off x="767596" y="1560617"/>
            <a:ext cx="130952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dirty="0" err="1"/>
              <a:t>WasteWise</a:t>
            </a:r>
            <a:r>
              <a:rPr lang="en-US" dirty="0"/>
              <a:t> is built on a foundation of modern, powerful technologies, leveraging Google's advanced AI for intelligent processing and a streamlined user </a:t>
            </a:r>
          </a:p>
        </p:txBody>
      </p:sp>
      <p:sp>
        <p:nvSpPr>
          <p:cNvPr id="13" name="Text 2"/>
          <p:cNvSpPr/>
          <p:nvPr/>
        </p:nvSpPr>
        <p:spPr>
          <a:xfrm>
            <a:off x="767596" y="2378558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it-IT" b="1" dirty="0">
                <a:latin typeface="Arial Black" panose="020B0A04020102020204" pitchFamily="34" charset="0"/>
              </a:rPr>
              <a:t>Core AI Engine: Google Gemini: </a:t>
            </a:r>
          </a:p>
        </p:txBody>
      </p:sp>
      <p:sp>
        <p:nvSpPr>
          <p:cNvPr id="14" name="Text 3"/>
          <p:cNvSpPr/>
          <p:nvPr/>
        </p:nvSpPr>
        <p:spPr>
          <a:xfrm>
            <a:off x="767596" y="3412828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IN" dirty="0">
                <a:latin typeface="Arial Black" panose="020B0A04020102020204" pitchFamily="34" charset="0"/>
              </a:rPr>
              <a:t>Application Framework: </a:t>
            </a:r>
            <a:r>
              <a:rPr lang="en-IN" dirty="0" err="1">
                <a:latin typeface="Arial Black" panose="020B0A04020102020204" pitchFamily="34" charset="0"/>
              </a:rPr>
              <a:t>Streamlit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5" name="Text 4"/>
          <p:cNvSpPr/>
          <p:nvPr/>
        </p:nvSpPr>
        <p:spPr>
          <a:xfrm>
            <a:off x="1320175" y="3832164"/>
            <a:ext cx="13095208" cy="702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buSzPct val="100000"/>
            </a:pPr>
            <a:r>
              <a:rPr lang="en-US" dirty="0"/>
              <a:t>  We use </a:t>
            </a:r>
            <a:r>
              <a:rPr lang="en-US" dirty="0" err="1"/>
              <a:t>Streamlit</a:t>
            </a:r>
            <a:r>
              <a:rPr lang="en-US" dirty="0"/>
              <a:t> to build and serve the interactive web interface, allowing users to easily upload images and view </a:t>
            </a:r>
          </a:p>
          <a:p>
            <a:pPr>
              <a:lnSpc>
                <a:spcPts val="2750"/>
              </a:lnSpc>
              <a:buSzPct val="100000"/>
            </a:pPr>
            <a:r>
              <a:rPr lang="en-US" dirty="0"/>
              <a:t>  the real-time results of our agentic workflow.</a:t>
            </a:r>
          </a:p>
        </p:txBody>
      </p:sp>
      <p:sp>
        <p:nvSpPr>
          <p:cNvPr id="16" name="Text 5"/>
          <p:cNvSpPr/>
          <p:nvPr/>
        </p:nvSpPr>
        <p:spPr>
          <a:xfrm>
            <a:off x="767596" y="4619472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IN" dirty="0">
                <a:latin typeface="Arial Black" panose="020B0A04020102020204" pitchFamily="34" charset="0"/>
              </a:rPr>
              <a:t>Backend &amp; Automation: Python &amp; </a:t>
            </a:r>
            <a:r>
              <a:rPr lang="en-IN" dirty="0" err="1">
                <a:latin typeface="Arial Black" panose="020B0A04020102020204" pitchFamily="34" charset="0"/>
              </a:rPr>
              <a:t>Relay.app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7" name="Text 6"/>
          <p:cNvSpPr/>
          <p:nvPr/>
        </p:nvSpPr>
        <p:spPr>
          <a:xfrm>
            <a:off x="1320175" y="4961756"/>
            <a:ext cx="13095208" cy="89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buSzPct val="100000"/>
            </a:pPr>
            <a:r>
              <a:rPr lang="en-US" b="1" dirty="0"/>
              <a:t> Python</a:t>
            </a:r>
            <a:r>
              <a:rPr lang="en-US" dirty="0"/>
              <a:t> is the core language used for all agent logic and service integration. </a:t>
            </a:r>
            <a:r>
              <a:rPr lang="en-US" b="1" dirty="0" err="1"/>
              <a:t>Relay.app</a:t>
            </a:r>
            <a:r>
              <a:rPr lang="en-US" dirty="0"/>
              <a:t> manages our automated user engagement loop</a:t>
            </a:r>
          </a:p>
          <a:p>
            <a:pPr>
              <a:lnSpc>
                <a:spcPts val="2750"/>
              </a:lnSpc>
              <a:buSzPct val="100000"/>
            </a:pPr>
            <a:r>
              <a:rPr lang="en-US" dirty="0"/>
              <a:t> by sending email confirmations and Honor Score updates.</a:t>
            </a:r>
          </a:p>
        </p:txBody>
      </p:sp>
      <p:sp>
        <p:nvSpPr>
          <p:cNvPr id="18" name="Text 7"/>
          <p:cNvSpPr/>
          <p:nvPr/>
        </p:nvSpPr>
        <p:spPr>
          <a:xfrm>
            <a:off x="1320175" y="5791353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50"/>
              </a:lnSpc>
              <a:buSzPct val="100000"/>
            </a:pPr>
            <a:endParaRPr lang="en-US" sz="1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B47910-3E7C-6297-0FD0-BCE3937813B8}"/>
              </a:ext>
            </a:extLst>
          </p:cNvPr>
          <p:cNvSpPr txBox="1"/>
          <p:nvPr/>
        </p:nvSpPr>
        <p:spPr>
          <a:xfrm>
            <a:off x="767596" y="5853957"/>
            <a:ext cx="1020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buSzPct val="115000"/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Agentic Logic: Custom Python Functions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60FB9-7612-A54F-33E3-55F6A95D3749}"/>
              </a:ext>
            </a:extLst>
          </p:cNvPr>
          <p:cNvSpPr/>
          <p:nvPr/>
        </p:nvSpPr>
        <p:spPr>
          <a:xfrm>
            <a:off x="12759223" y="7627495"/>
            <a:ext cx="1884556" cy="5662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6A76570B-208A-C7B9-8BD0-6E1DB63F4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175" y="2753584"/>
            <a:ext cx="147685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Our system is powered by the </a:t>
            </a:r>
            <a:r>
              <a:rPr lang="en-US" altLang="en-US" dirty="0"/>
              <a:t>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emini-1.5-flash model, which handles all intelligent tasks from initial image classification to detailed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component identification</a:t>
            </a:r>
            <a:r>
              <a:rPr lang="en-US" altLang="en-US" dirty="0"/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using its advanced multimodal capabilities. 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3FFCFC66-1EF5-4BF9-DB9B-917F03B11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5" y="6308019"/>
            <a:ext cx="145046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Our system uses a lightweight, custom agentic framework where each Python function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classifier_agent_process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separator_agent_process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etc.) acts as a specialized agent to perform a distinct task in the processing chain.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6653B3-946A-580B-22DD-06153BEE1F58}"/>
              </a:ext>
            </a:extLst>
          </p:cNvPr>
          <p:cNvSpPr txBox="1"/>
          <p:nvPr/>
        </p:nvSpPr>
        <p:spPr>
          <a:xfrm>
            <a:off x="767596" y="6995735"/>
            <a:ext cx="14106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Database: MongoDB</a:t>
            </a:r>
            <a:r>
              <a:rPr lang="en-US" dirty="0">
                <a:latin typeface="Arial Black" panose="020B0A04020102020204" pitchFamily="34" charset="0"/>
              </a:rPr>
              <a:t> </a:t>
            </a:r>
          </a:p>
          <a:p>
            <a:r>
              <a:rPr lang="en-US" dirty="0"/>
              <a:t>           We use MongoDB as our NoSQL database solution to securely store all user data and track the </a:t>
            </a:r>
            <a:r>
              <a:rPr lang="en-US" b="1" dirty="0"/>
              <a:t>Honor Scores</a:t>
            </a:r>
            <a:r>
              <a:rPr lang="en-US" dirty="0"/>
              <a:t> awarded for each  submission</a:t>
            </a:r>
          </a:p>
          <a:p>
            <a:r>
              <a:rPr lang="en-US" dirty="0"/>
              <a:t>           creating a persistent record of user engagement.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948" y="691991"/>
            <a:ext cx="12304038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WasteWise</a:t>
            </a: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in Action: Seamless Waste Intelligence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2948" y="1750695"/>
            <a:ext cx="4257080" cy="5786795"/>
          </a:xfrm>
          <a:prstGeom prst="roundRect">
            <a:avLst>
              <a:gd name="adj" fmla="val 203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45808" y="1773555"/>
            <a:ext cx="4211360" cy="619720"/>
          </a:xfrm>
          <a:prstGeom prst="roundRect">
            <a:avLst>
              <a:gd name="adj" fmla="val 9574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2696528" y="1885950"/>
            <a:ext cx="30980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52381" y="2599849"/>
            <a:ext cx="313539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Waste Upload &amp; Analysis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81" y="3154918"/>
            <a:ext cx="3798213" cy="25987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52381" y="5985986"/>
            <a:ext cx="3798213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effortlessly upload images of their waste, initiating EcoAgent's intelligent analysis.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86601" y="1750695"/>
            <a:ext cx="4257080" cy="5786795"/>
          </a:xfrm>
          <a:prstGeom prst="roundRect">
            <a:avLst>
              <a:gd name="adj" fmla="val 203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209461" y="1773555"/>
            <a:ext cx="4211360" cy="619720"/>
          </a:xfrm>
          <a:prstGeom prst="roundRect">
            <a:avLst>
              <a:gd name="adj" fmla="val 9574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160181" y="1885950"/>
            <a:ext cx="30980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5416034" y="2599849"/>
            <a:ext cx="3798213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Classification &amp; Component Output</a:t>
            </a:r>
            <a:endParaRPr lang="en-US" sz="20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034" y="3477697"/>
            <a:ext cx="3798213" cy="25987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16034" y="6308765"/>
            <a:ext cx="3798213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provides a precise classification and detailed breakdown of detected components.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650254" y="1750695"/>
            <a:ext cx="4257080" cy="5786795"/>
          </a:xfrm>
          <a:prstGeom prst="roundRect">
            <a:avLst>
              <a:gd name="adj" fmla="val 203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9673114" y="1773555"/>
            <a:ext cx="4211360" cy="619720"/>
          </a:xfrm>
          <a:prstGeom prst="roundRect">
            <a:avLst>
              <a:gd name="adj" fmla="val 9574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3"/>
          <p:cNvSpPr/>
          <p:nvPr/>
        </p:nvSpPr>
        <p:spPr>
          <a:xfrm>
            <a:off x="11623834" y="1885950"/>
            <a:ext cx="30980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4"/>
          <p:cNvSpPr/>
          <p:nvPr/>
        </p:nvSpPr>
        <p:spPr>
          <a:xfrm>
            <a:off x="9879687" y="2599849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Honor Score Update</a:t>
            </a:r>
            <a:endParaRPr lang="en-US" sz="200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687" y="3154918"/>
            <a:ext cx="3798213" cy="25987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79687" y="5985986"/>
            <a:ext cx="3798213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responsible disposal earns points, updating the user's Honor Score and reinforcing positive environmental behavior.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1FD9EB-89D0-2A29-A9F3-37818DB75D4B}"/>
              </a:ext>
            </a:extLst>
          </p:cNvPr>
          <p:cNvSpPr/>
          <p:nvPr/>
        </p:nvSpPr>
        <p:spPr>
          <a:xfrm>
            <a:off x="12846205" y="7772400"/>
            <a:ext cx="1672683" cy="3679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620BA2-DF5F-B0F0-F002-A4666AF3122C}"/>
              </a:ext>
            </a:extLst>
          </p:cNvPr>
          <p:cNvSpPr txBox="1"/>
          <p:nvPr/>
        </p:nvSpPr>
        <p:spPr>
          <a:xfrm>
            <a:off x="950457" y="209980"/>
            <a:ext cx="7315200" cy="677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50"/>
              </a:lnSpc>
            </a:pPr>
            <a:r>
              <a:rPr lang="en-US" sz="2800" dirty="0"/>
              <a:t>OUTPUT</a:t>
            </a:r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A67D69EC-25D8-9C2F-C567-8064CB29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43" r="28740"/>
          <a:stretch>
            <a:fillRect/>
          </a:stretch>
        </p:blipFill>
        <p:spPr>
          <a:xfrm>
            <a:off x="1112518" y="1322547"/>
            <a:ext cx="5252225" cy="6512656"/>
          </a:xfrm>
          <a:prstGeom prst="rect">
            <a:avLst/>
          </a:prstGeom>
        </p:spPr>
      </p:pic>
      <p:pic>
        <p:nvPicPr>
          <p:cNvPr id="6" name="Image 1">
            <a:extLst>
              <a:ext uri="{FF2B5EF4-FFF2-40B4-BE49-F238E27FC236}">
                <a16:creationId xmlns:a16="http://schemas.microsoft.com/office/drawing/2014/main" id="{33F25AC9-8B44-F6CD-2748-DB5552804B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22" r="6122"/>
          <a:stretch/>
        </p:blipFill>
        <p:spPr>
          <a:xfrm>
            <a:off x="8265657" y="1322547"/>
            <a:ext cx="5252225" cy="6512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4389A1-97C5-DD23-B7D3-27CE12A4AB19}"/>
              </a:ext>
            </a:extLst>
          </p:cNvPr>
          <p:cNvSpPr txBox="1"/>
          <p:nvPr/>
        </p:nvSpPr>
        <p:spPr>
          <a:xfrm>
            <a:off x="2524264" y="596001"/>
            <a:ext cx="2661347" cy="668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50"/>
              </a:lnSpc>
            </a:pPr>
            <a:r>
              <a:rPr lang="en-US" sz="2400" dirty="0">
                <a:solidFill>
                  <a:srgbClr val="FF0000"/>
                </a:solidFill>
                <a:latin typeface="Aptos Display" panose="020B0004020202020204" pitchFamily="34" charset="0"/>
              </a:rPr>
              <a:t>Mixed</a:t>
            </a:r>
            <a:r>
              <a:rPr lang="en-US" sz="2400" dirty="0">
                <a:latin typeface="Aptos Display" panose="020B00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ptos Display" panose="020B0004020202020204" pitchFamily="34" charset="0"/>
              </a:rPr>
              <a:t>Waste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E1E84-C01B-C0FD-86FF-3CC3A0EFB0A5}"/>
              </a:ext>
            </a:extLst>
          </p:cNvPr>
          <p:cNvSpPr txBox="1"/>
          <p:nvPr/>
        </p:nvSpPr>
        <p:spPr>
          <a:xfrm>
            <a:off x="10202780" y="596001"/>
            <a:ext cx="1285993" cy="668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50"/>
              </a:lnSpc>
            </a:pPr>
            <a:r>
              <a:rPr lang="en-US" sz="2400" dirty="0">
                <a:solidFill>
                  <a:srgbClr val="FF0000"/>
                </a:solidFill>
                <a:latin typeface="Aptos Display" panose="020B0004020202020204" pitchFamily="34" charset="0"/>
              </a:rPr>
              <a:t>E-Waste</a:t>
            </a:r>
          </a:p>
        </p:txBody>
      </p:sp>
    </p:spTree>
    <p:extLst>
      <p:ext uri="{BB962C8B-B14F-4D97-AF65-F5344CB8AC3E}">
        <p14:creationId xmlns:p14="http://schemas.microsoft.com/office/powerpoint/2010/main" val="108616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9B76631-864E-58E4-2B42-0969D5FC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99" r="9118"/>
          <a:stretch>
            <a:fillRect/>
          </a:stretch>
        </p:blipFill>
        <p:spPr>
          <a:xfrm>
            <a:off x="756228" y="350520"/>
            <a:ext cx="5969425" cy="7446041"/>
          </a:xfrm>
          <a:prstGeom prst="rect">
            <a:avLst/>
          </a:prstGeom>
        </p:spPr>
      </p:pic>
      <p:pic>
        <p:nvPicPr>
          <p:cNvPr id="4" name="Image 1">
            <a:extLst>
              <a:ext uri="{FF2B5EF4-FFF2-40B4-BE49-F238E27FC236}">
                <a16:creationId xmlns:a16="http://schemas.microsoft.com/office/drawing/2014/main" id="{8CC01712-E677-4CC6-FE77-867718B1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9" t="-1" r="8085" b="-4383"/>
          <a:stretch>
            <a:fillRect/>
          </a:stretch>
        </p:blipFill>
        <p:spPr>
          <a:xfrm>
            <a:off x="7674386" y="370220"/>
            <a:ext cx="6220327" cy="777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78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1181</Words>
  <Application>Microsoft Office PowerPoint</Application>
  <PresentationFormat>Custom</PresentationFormat>
  <Paragraphs>115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ADLaM Display</vt:lpstr>
      <vt:lpstr>Aptos Display</vt:lpstr>
      <vt:lpstr>Arial</vt:lpstr>
      <vt:lpstr>Arial Black</vt:lpstr>
      <vt:lpstr>Bahnschrift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Noufan N</dc:creator>
  <cp:lastModifiedBy>Gautam Pradeep</cp:lastModifiedBy>
  <cp:revision>5</cp:revision>
  <dcterms:created xsi:type="dcterms:W3CDTF">2025-08-07T09:48:58Z</dcterms:created>
  <dcterms:modified xsi:type="dcterms:W3CDTF">2025-08-07T19:40:36Z</dcterms:modified>
</cp:coreProperties>
</file>